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36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83" r:id="rId21"/>
    <p:sldId id="284" r:id="rId22"/>
    <p:sldId id="285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  <p:embeddedFont>
      <p:font typeface="Cabin" panose="020B0604020202020204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C1B6B2B-2592-4B09-AC69-A7D7F4D05D0C}">
  <a:tblStyle styleId="{CC1B6B2B-2592-4B09-AC69-A7D7F4D05D0C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2687" y="696912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0170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8" name="Shape 768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1" name="Shape 94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2" name="Shape 962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Shape 96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3" name="Shape 97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7" name="Shape 99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9" name="Shape 99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7" name="Shape 100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8" name="Shape 1018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0" name="Shape 102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1" name="Shape 104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Shape 104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2" name="Shape 1052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2*(2^{100}-1)-1, 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Explanation:  one cell, such as 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(a1, a2, …., a100) generates </a:t>
            </a:r>
            <a:r>
              <a:rPr lang="en-US" sz="1800" b="0" i="0" u="none" strike="noStrike" cap="none"/>
              <a:t>2^100 -1 aggregate cells, because  choose(100 1) + choose (100 2) + ... choose (100, 100) = 2^100 - 1 aggregate cells.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For two cell question, it generates 2 * (2^100-1) -1 distinct aggregate cells because (*, *, …, *) generated by 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(a1, a2, …., a100) and (b1, b2, …, b100) will be merged into one cell: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(*, *, …, *): 2.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  Hence we have </a:t>
            </a:r>
            <a:r>
              <a:rPr lang="en-US" sz="1800" b="0" i="0" u="none" strike="noStrike" cap="none"/>
              <a:t>2*(2^{100}-1)-1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If the two base cells were: </a:t>
            </a:r>
            <a:r>
              <a:rPr lang="en-US" sz="2000" b="0" i="0" u="none" strike="noStrike" cap="none"/>
              <a:t>{(a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 . . . , a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):10, (b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, . . . , b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):10}, the total # of non-base cells should be 2 * 2^{100} – 3.</a:t>
            </a:r>
          </a:p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2000" b="0" i="0" u="none" strike="noStrike" cap="none"/>
              <a:t>But for {(a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 . . . , a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):10, (a</a:t>
            </a:r>
            <a:r>
              <a:rPr lang="en-US" sz="2000" b="0" i="0" u="none" strike="noStrike" cap="none" baseline="-25000"/>
              <a:t>1</a:t>
            </a:r>
            <a:r>
              <a:rPr lang="en-US" sz="2000" b="0" i="0" u="none" strike="noStrike" cap="none"/>
              <a:t>, a</a:t>
            </a:r>
            <a:r>
              <a:rPr lang="en-US" sz="2000" b="0" i="0" u="none" strike="noStrike" cap="none" baseline="-25000"/>
              <a:t>2</a:t>
            </a:r>
            <a:r>
              <a:rPr lang="en-US" sz="2000" b="0" i="0" u="none" strike="noStrike" cap="none"/>
              <a:t>, b</a:t>
            </a:r>
            <a:r>
              <a:rPr lang="en-US" sz="2000" b="0" i="0" u="none" strike="noStrike" cap="none" baseline="-25000"/>
              <a:t>3</a:t>
            </a:r>
            <a:r>
              <a:rPr lang="en-US" sz="2000" b="0" i="0" u="none" strike="noStrike" cap="none"/>
              <a:t>, . . . , b</a:t>
            </a:r>
            <a:r>
              <a:rPr lang="en-US" sz="2000" b="0" i="0" u="none" strike="noStrike" cap="none" baseline="-25000"/>
              <a:t>100</a:t>
            </a:r>
            <a:r>
              <a:rPr lang="en-US" sz="2000" b="0" i="0" u="none" strike="noStrike" cap="none"/>
              <a:t>):10}, the total # of non-base cells should be 2 * 2^{100} – 6.</a:t>
            </a:r>
          </a:p>
          <a:p>
            <a:pPr marL="0" marR="0" lvl="1" indent="0" algn="l" rtl="0">
              <a:spcBef>
                <a:spcPts val="0"/>
              </a:spcBef>
              <a:buSzPct val="25000"/>
              <a:buFont typeface="Arial"/>
              <a:buNone/>
            </a:pPr>
            <a:endParaRPr sz="2000" b="0" i="0" u="none" strike="noStrike" cap="none"/>
          </a:p>
          <a:p>
            <a:pPr lvl="0">
              <a:spcBef>
                <a:spcPts val="0"/>
              </a:spcBef>
              <a:buNone/>
            </a:pPr>
            <a:endParaRPr sz="20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2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None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 rot="5400000">
            <a:off x="4952999" y="2286000"/>
            <a:ext cx="60960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304800" y="76200"/>
            <a:ext cx="6096000" cy="670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057400" y="-228599"/>
            <a:ext cx="5029199" cy="83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/>
            </a:lvl1pPr>
            <a:lvl2pPr marL="457200" lvl="1" indent="0" rtl="0">
              <a:spcBef>
                <a:spcPts val="0"/>
              </a:spcBef>
              <a:buFont typeface="Tahoma"/>
              <a:buNone/>
              <a:defRPr/>
            </a:lvl2pPr>
            <a:lvl3pPr marL="914400" lvl="2" indent="0" rtl="0">
              <a:spcBef>
                <a:spcPts val="0"/>
              </a:spcBef>
              <a:buFont typeface="Tahoma"/>
              <a:buNone/>
              <a:defRPr/>
            </a:lvl3pPr>
            <a:lvl4pPr marL="1371600" lvl="3" indent="0" rtl="0">
              <a:spcBef>
                <a:spcPts val="0"/>
              </a:spcBef>
              <a:buFont typeface="Tahoma"/>
              <a:buNone/>
              <a:defRPr/>
            </a:lvl4pPr>
            <a:lvl5pPr marL="1828800" lvl="4" indent="0" rtl="0">
              <a:spcBef>
                <a:spcPts val="0"/>
              </a:spcBef>
              <a:buFont typeface="Tahoma"/>
              <a:buNone/>
              <a:defRPr/>
            </a:lvl5pPr>
            <a:lvl6pPr marL="2286000" lvl="5" indent="0" rtl="0">
              <a:spcBef>
                <a:spcPts val="0"/>
              </a:spcBef>
              <a:buFont typeface="Tahoma"/>
              <a:buNone/>
              <a:defRPr/>
            </a:lvl6pPr>
            <a:lvl7pPr marL="2743200" lvl="6" indent="0" rtl="0">
              <a:spcBef>
                <a:spcPts val="0"/>
              </a:spcBef>
              <a:buFont typeface="Tahoma"/>
              <a:buNone/>
              <a:defRPr/>
            </a:lvl7pPr>
            <a:lvl8pPr marL="3200400" lvl="7" indent="0" rtl="0">
              <a:spcBef>
                <a:spcPts val="0"/>
              </a:spcBef>
              <a:buFont typeface="Tahoma"/>
              <a:buNone/>
              <a:defRPr/>
            </a:lvl8pPr>
            <a:lvl9pPr marL="3657600" lvl="8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381000" y="1219200"/>
            <a:ext cx="8410574" cy="46036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52400" y="6324600"/>
            <a:ext cx="19049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200400" y="6324600"/>
            <a:ext cx="28956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0" y="2438400"/>
            <a:ext cx="9009062" cy="1052511"/>
            <a:chOff x="0" y="2438400"/>
            <a:chExt cx="9009062" cy="1052511"/>
          </a:xfrm>
        </p:grpSpPr>
        <p:grpSp>
          <p:nvGrpSpPr>
            <p:cNvPr id="118" name="Shape 118"/>
            <p:cNvGrpSpPr/>
            <p:nvPr/>
          </p:nvGrpSpPr>
          <p:grpSpPr>
            <a:xfrm>
              <a:off x="293687" y="2546349"/>
              <a:ext cx="712787" cy="474661"/>
              <a:chOff x="1143000" y="533400"/>
              <a:chExt cx="990600" cy="685799"/>
            </a:xfrm>
          </p:grpSpPr>
          <p:sp>
            <p:nvSpPr>
              <p:cNvPr id="119" name="Shape 119"/>
              <p:cNvSpPr txBox="1"/>
              <p:nvPr/>
            </p:nvSpPr>
            <p:spPr>
              <a:xfrm>
                <a:off x="1143000" y="533400"/>
                <a:ext cx="609599" cy="6857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" name="Shape 120"/>
              <p:cNvSpPr txBox="1"/>
              <p:nvPr/>
            </p:nvSpPr>
            <p:spPr>
              <a:xfrm>
                <a:off x="1676400" y="533400"/>
                <a:ext cx="457200" cy="685799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21" name="Shape 121"/>
            <p:cNvGrpSpPr/>
            <p:nvPr/>
          </p:nvGrpSpPr>
          <p:grpSpPr>
            <a:xfrm>
              <a:off x="417511" y="2968624"/>
              <a:ext cx="739774" cy="474661"/>
              <a:chOff x="1447800" y="4191000"/>
              <a:chExt cx="1066799" cy="685799"/>
            </a:xfrm>
          </p:grpSpPr>
          <p:sp>
            <p:nvSpPr>
              <p:cNvPr id="122" name="Shape 122"/>
              <p:cNvSpPr txBox="1"/>
              <p:nvPr/>
            </p:nvSpPr>
            <p:spPr>
              <a:xfrm>
                <a:off x="1447800" y="4191000"/>
                <a:ext cx="609599" cy="6857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" name="Shape 123"/>
              <p:cNvSpPr txBox="1"/>
              <p:nvPr/>
            </p:nvSpPr>
            <p:spPr>
              <a:xfrm>
                <a:off x="1981200" y="4191000"/>
                <a:ext cx="533399" cy="685799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4" name="Shape 124"/>
            <p:cNvSpPr txBox="1"/>
            <p:nvPr/>
          </p:nvSpPr>
          <p:spPr>
            <a:xfrm>
              <a:off x="0" y="2895600"/>
              <a:ext cx="560387" cy="42227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635000" y="2438400"/>
              <a:ext cx="31750" cy="10525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6" name="Shape 126"/>
            <p:cNvSpPr txBox="1"/>
            <p:nvPr/>
          </p:nvSpPr>
          <p:spPr>
            <a:xfrm rot="10800000" flipH="1">
              <a:off x="315912" y="3260725"/>
              <a:ext cx="8693150" cy="55561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/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400" b="0" i="0" u="none" strike="noStrike" cap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152400" y="152400"/>
            <a:ext cx="88391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Mining: </a:t>
            </a:r>
            <a:b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6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Concepts and Techniques</a:t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(3</a:t>
            </a:r>
            <a:r>
              <a:rPr lang="en-US" sz="2800" b="1" i="0" u="none" strike="noStrike" cap="none" baseline="30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rd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ed.)</a:t>
            </a: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— Chapter 5</a:t>
            </a:r>
            <a:r>
              <a:rPr lang="en-US" sz="28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—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304800" y="4419600"/>
            <a:ext cx="86105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Jiawei Han, Micheline Kamber, and Jian Pei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University of Illinois at Urbana-Champaign &amp;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Simon Fraser University</a:t>
            </a:r>
          </a:p>
          <a:p>
            <a:pPr marL="342900" marR="0" lvl="0" indent="-342900" algn="ctr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©2013 Han, Kamber &amp; Pei.  All rights reserved.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(MOLAP)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533400" y="1533525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 arrays into chunks (a small subcube which fits in memory).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Compressed sparse array addressing: (chunk_id, offset)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Compute aggregates in “multiway” by visiting cube cells in the order which minimizes the # of times to visit each cell, and reduces memory access and storage cost.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943600" y="3886200"/>
            <a:ext cx="2362200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best traversing order to do multi-way aggregation?</a:t>
            </a:r>
          </a:p>
        </p:txBody>
      </p:sp>
      <p:grpSp>
        <p:nvGrpSpPr>
          <p:cNvPr id="392" name="Shape 392"/>
          <p:cNvGrpSpPr/>
          <p:nvPr/>
        </p:nvGrpSpPr>
        <p:grpSpPr>
          <a:xfrm>
            <a:off x="304798" y="3505200"/>
            <a:ext cx="4876801" cy="3321049"/>
            <a:chOff x="990600" y="1676400"/>
            <a:chExt cx="6269036" cy="5056186"/>
          </a:xfrm>
        </p:grpSpPr>
        <p:sp>
          <p:nvSpPr>
            <p:cNvPr id="393" name="Shape 393"/>
            <p:cNvSpPr txBox="1"/>
            <p:nvPr/>
          </p:nvSpPr>
          <p:spPr>
            <a:xfrm>
              <a:off x="3579812" y="6175375"/>
              <a:ext cx="314324" cy="557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2082800" y="2819400"/>
              <a:ext cx="554037" cy="695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5935662" y="4010025"/>
              <a:ext cx="1195386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5935662" y="3282950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5935662" y="25574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5605462" y="4278312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5605462" y="3554412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5605462" y="2830511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5272087" y="4552950"/>
              <a:ext cx="1196975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5272087" y="3829050"/>
              <a:ext cx="1196975" cy="889000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5272087" y="3101975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2955925" y="18589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2624136" y="2128836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2292350" y="2401886"/>
              <a:ext cx="1198561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3948112" y="1858961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3617912" y="2128836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3286125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4941887" y="1858961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4613275" y="2128836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4279900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5937250" y="1858961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5605462" y="2128836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273675" y="2401886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1981200" y="48212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1981200" y="40973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1981200" y="3371850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2973386" y="4821237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2973386" y="4097337"/>
              <a:ext cx="1196975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2973386" y="3371850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3967162" y="4821237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3967162" y="4097337"/>
              <a:ext cx="1195386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3967162" y="3371850"/>
              <a:ext cx="1195386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4962525" y="48212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4962525" y="4097337"/>
              <a:ext cx="1193800" cy="890587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4962525" y="3371850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1982786" y="2671761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2974975" y="2671761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3968750" y="2671761"/>
              <a:ext cx="1196975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4976812" y="2659061"/>
              <a:ext cx="1193800" cy="892174"/>
            </a:xfrm>
            <a:prstGeom prst="cube">
              <a:avLst>
                <a:gd name="adj" fmla="val 5399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2682875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29</a:t>
              </a:r>
            </a:p>
          </p:txBody>
        </p:sp>
        <p:sp>
          <p:nvSpPr>
            <p:cNvPr id="433" name="Shape 433"/>
            <p:cNvSpPr txBox="1"/>
            <p:nvPr/>
          </p:nvSpPr>
          <p:spPr>
            <a:xfrm>
              <a:off x="3681412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</a:p>
          </p:txBody>
        </p:sp>
        <p:sp>
          <p:nvSpPr>
            <p:cNvPr id="434" name="Shape 434"/>
            <p:cNvSpPr txBox="1"/>
            <p:nvPr/>
          </p:nvSpPr>
          <p:spPr>
            <a:xfrm>
              <a:off x="4673600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5675312" y="2357436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</a:t>
              </a:r>
            </a:p>
          </p:txBody>
        </p:sp>
        <p:sp>
          <p:nvSpPr>
            <p:cNvPr id="436" name="Shape 436"/>
            <p:cNvSpPr txBox="1"/>
            <p:nvPr/>
          </p:nvSpPr>
          <p:spPr>
            <a:xfrm>
              <a:off x="2379661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</a:p>
          </p:txBody>
        </p:sp>
        <p:sp>
          <p:nvSpPr>
            <p:cNvPr id="437" name="Shape 437"/>
            <p:cNvSpPr txBox="1"/>
            <p:nvPr/>
          </p:nvSpPr>
          <p:spPr>
            <a:xfrm>
              <a:off x="3379787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</a:p>
          </p:txBody>
        </p:sp>
        <p:sp>
          <p:nvSpPr>
            <p:cNvPr id="438" name="Shape 438"/>
            <p:cNvSpPr txBox="1"/>
            <p:nvPr/>
          </p:nvSpPr>
          <p:spPr>
            <a:xfrm>
              <a:off x="4475162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5375275" y="5180012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</a:p>
          </p:txBody>
        </p:sp>
        <p:sp>
          <p:nvSpPr>
            <p:cNvPr id="440" name="Shape 440"/>
            <p:cNvSpPr txBox="1"/>
            <p:nvPr/>
          </p:nvSpPr>
          <p:spPr>
            <a:xfrm>
              <a:off x="2379661" y="4476750"/>
              <a:ext cx="16351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2379661" y="3767137"/>
              <a:ext cx="16351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2379661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3379787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4376737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5375275" y="306070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6372225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64</a:t>
              </a:r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5375275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63</a:t>
              </a:r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4376737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62</a:t>
              </a:r>
            </a:p>
          </p:txBody>
        </p:sp>
        <p:sp>
          <p:nvSpPr>
            <p:cNvPr id="449" name="Shape 449"/>
            <p:cNvSpPr txBox="1"/>
            <p:nvPr/>
          </p:nvSpPr>
          <p:spPr>
            <a:xfrm>
              <a:off x="3379787" y="1744661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61</a:t>
              </a:r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6073775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48</a:t>
              </a:r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5078412" y="204787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47</a:t>
              </a:r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4078287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46</a:t>
              </a:r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3081336" y="204787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</a:t>
              </a:r>
            </a:p>
          </p:txBody>
        </p:sp>
        <p:sp>
          <p:nvSpPr>
            <p:cNvPr id="454" name="Shape 454"/>
            <p:cNvSpPr txBox="1"/>
            <p:nvPr/>
          </p:nvSpPr>
          <p:spPr>
            <a:xfrm>
              <a:off x="3276600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a1</a:t>
              </a:r>
            </a:p>
          </p:txBody>
        </p:sp>
        <p:sp>
          <p:nvSpPr>
            <p:cNvPr id="455" name="Shape 455"/>
            <p:cNvSpPr txBox="1"/>
            <p:nvPr/>
          </p:nvSpPr>
          <p:spPr>
            <a:xfrm>
              <a:off x="2362200" y="5786437"/>
              <a:ext cx="307974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a0</a:t>
              </a:r>
            </a:p>
          </p:txBody>
        </p:sp>
        <p:sp>
          <p:nvSpPr>
            <p:cNvPr id="456" name="Shape 456"/>
            <p:cNvSpPr txBox="1"/>
            <p:nvPr/>
          </p:nvSpPr>
          <p:spPr>
            <a:xfrm>
              <a:off x="2817811" y="1744661"/>
              <a:ext cx="30956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c3</a:t>
              </a:r>
            </a:p>
          </p:txBody>
        </p:sp>
        <p:sp>
          <p:nvSpPr>
            <p:cNvPr id="457" name="Shape 457"/>
            <p:cNvSpPr txBox="1"/>
            <p:nvPr/>
          </p:nvSpPr>
          <p:spPr>
            <a:xfrm>
              <a:off x="2436811" y="1978025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c2</a:t>
              </a:r>
            </a:p>
          </p:txBody>
        </p:sp>
        <p:sp>
          <p:nvSpPr>
            <p:cNvPr id="458" name="Shape 458"/>
            <p:cNvSpPr txBox="1"/>
            <p:nvPr/>
          </p:nvSpPr>
          <p:spPr>
            <a:xfrm>
              <a:off x="2132011" y="2286000"/>
              <a:ext cx="309561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c1</a:t>
              </a:r>
            </a:p>
          </p:txBody>
        </p:sp>
        <p:sp>
          <p:nvSpPr>
            <p:cNvPr id="459" name="Shape 459"/>
            <p:cNvSpPr txBox="1"/>
            <p:nvPr/>
          </p:nvSpPr>
          <p:spPr>
            <a:xfrm>
              <a:off x="1825625" y="2509836"/>
              <a:ext cx="390524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 0</a:t>
              </a:r>
            </a:p>
          </p:txBody>
        </p:sp>
        <p:sp>
          <p:nvSpPr>
            <p:cNvPr id="460" name="Shape 460"/>
            <p:cNvSpPr txBox="1"/>
            <p:nvPr/>
          </p:nvSpPr>
          <p:spPr>
            <a:xfrm>
              <a:off x="1674811" y="312102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b3</a:t>
              </a:r>
            </a:p>
          </p:txBody>
        </p:sp>
        <p:sp>
          <p:nvSpPr>
            <p:cNvPr id="461" name="Shape 461"/>
            <p:cNvSpPr txBox="1"/>
            <p:nvPr/>
          </p:nvSpPr>
          <p:spPr>
            <a:xfrm>
              <a:off x="1674811" y="3808412"/>
              <a:ext cx="325437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b2</a:t>
              </a: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1674811" y="4491037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b1</a:t>
              </a:r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1674811" y="5254625"/>
              <a:ext cx="325437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b0</a:t>
              </a:r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4268787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a2</a:t>
              </a: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5256212" y="5786437"/>
              <a:ext cx="309561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a3</a:t>
              </a:r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1674811" y="1676400"/>
              <a:ext cx="290512" cy="5556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</a:p>
          </p:txBody>
        </p:sp>
        <p:sp>
          <p:nvSpPr>
            <p:cNvPr id="467" name="Shape 467"/>
            <p:cNvSpPr txBox="1"/>
            <p:nvPr/>
          </p:nvSpPr>
          <p:spPr>
            <a:xfrm>
              <a:off x="990600" y="4037012"/>
              <a:ext cx="290512" cy="5556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6630986" y="3276600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44</a:t>
              </a:r>
            </a:p>
          </p:txBody>
        </p:sp>
        <p:sp>
          <p:nvSpPr>
            <p:cNvPr id="469" name="Shape 469"/>
            <p:cNvSpPr txBox="1"/>
            <p:nvPr/>
          </p:nvSpPr>
          <p:spPr>
            <a:xfrm>
              <a:off x="6246812" y="3578225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</a:t>
              </a:r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6932611" y="3727450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56</a:t>
              </a: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6630986" y="4037012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</a:t>
              </a:r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6248400" y="4262437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</a:p>
          </p:txBody>
        </p:sp>
        <p:sp>
          <p:nvSpPr>
            <p:cNvPr id="473" name="Shape 473"/>
            <p:cNvSpPr txBox="1"/>
            <p:nvPr/>
          </p:nvSpPr>
          <p:spPr>
            <a:xfrm>
              <a:off x="6932611" y="4419600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52</a:t>
              </a:r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6551612" y="4643437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36</a:t>
              </a:r>
            </a:p>
          </p:txBody>
        </p:sp>
        <p:sp>
          <p:nvSpPr>
            <p:cNvPr id="475" name="Shape 475"/>
            <p:cNvSpPr txBox="1"/>
            <p:nvPr/>
          </p:nvSpPr>
          <p:spPr>
            <a:xfrm>
              <a:off x="6248400" y="4948237"/>
              <a:ext cx="327025" cy="4175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</a:p>
          </p:txBody>
        </p:sp>
        <p:sp>
          <p:nvSpPr>
            <p:cNvPr id="476" name="Shape 476"/>
            <p:cNvSpPr txBox="1"/>
            <p:nvPr/>
          </p:nvSpPr>
          <p:spPr>
            <a:xfrm>
              <a:off x="6932611" y="2968625"/>
              <a:ext cx="327025" cy="419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(3-D to 2-D)</a:t>
            </a:r>
          </a:p>
        </p:txBody>
      </p:sp>
      <p:pic>
        <p:nvPicPr>
          <p:cNvPr id="483" name="Shape 4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6387" y="2933700"/>
            <a:ext cx="172243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36537" y="1293812"/>
            <a:ext cx="5630861" cy="55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>
            <a:spLocks noGrp="1"/>
          </p:cNvSpPr>
          <p:nvPr>
            <p:ph type="body" idx="2"/>
          </p:nvPr>
        </p:nvSpPr>
        <p:spPr>
          <a:xfrm>
            <a:off x="6172200" y="4495800"/>
            <a:ext cx="27431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best order is the one that minimizes the memory requirement and reduced I/Os</a:t>
            </a:r>
          </a:p>
        </p:txBody>
      </p:sp>
      <p:pic>
        <p:nvPicPr>
          <p:cNvPr id="486" name="Shape 48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219200"/>
            <a:ext cx="2722561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(2-D to 1-D)</a:t>
            </a:r>
          </a:p>
        </p:txBody>
      </p:sp>
      <p:pic>
        <p:nvPicPr>
          <p:cNvPr id="493" name="Shape 4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6387" y="1447800"/>
            <a:ext cx="8075612" cy="50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3886200"/>
            <a:ext cx="26733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 for Cube Computation (Method Summary)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3057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Method: the planes should be sorted and computed according to their size in ascending order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Idea: keep the smallest plane in the main memory, fetch and compute only one chunk at a time for the largest plane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Limitation of the method: computing well only for a small number of dimensions</a:t>
            </a:r>
          </a:p>
          <a:p>
            <a:pPr marL="742950" marR="0" lvl="1" indent="-285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there are a large number of dimensions, “</a:t>
            </a:r>
            <a:r>
              <a:rPr lang="en-US" sz="24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top-down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computation and iceberg cube computation methods can be explored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Bottom-Up Computation (BUC)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5181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BUC (Beyer &amp; Ramakrishnan, SIGMOD’99)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Bottom-up cube computation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(Note: top-down in our view!)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Divides dimensions into partitions and facilitates iceberg pruning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 partition does not satisfy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min_sup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its descendants can be pruned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minsup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= 1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⇒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compute full CUBE!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simultaneous aggregation</a:t>
            </a:r>
          </a:p>
        </p:txBody>
      </p:sp>
      <p:pic>
        <p:nvPicPr>
          <p:cNvPr id="513" name="Shape 5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2954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3810000"/>
            <a:ext cx="3657600" cy="28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1" name="Shape 52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09550"/>
            <a:ext cx="3886200" cy="3741737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165100" y="381000"/>
            <a:ext cx="54737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BUC: Partitioning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72390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Usually, entire data set                                 can’t fit in main memory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Sort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distinct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values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 into blocks that fit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Continue processing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Optimizations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Partitioning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External Sorting, Hashing, Counting Sort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Ordering dimensions to encourage pruning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Cardinality, Skew, Correlation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Collapsing duplicates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Can’t do holistic aggregates anymore!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Properties of Proposed Method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19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Partitions the data vertically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Reduces high-dimensional cube into a set of lower dimensional cubes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Online re-construction of original high-dimensional space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Lossless reduction</a:t>
            </a:r>
          </a:p>
          <a:p>
            <a:pPr marL="533400" marR="0" lvl="0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Offers tradeoffs between the amount of pre-processing and the speed of online computation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Example: Computing a 5-D Cube with Two Shell Fragments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57912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cube aggregation function be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5-D table into 2 shell fragments: (A, B, C) and (D, E)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traditional invert index or RID list</a:t>
            </a:r>
          </a:p>
        </p:txBody>
      </p:sp>
      <p:graphicFrame>
        <p:nvGraphicFramePr>
          <p:cNvPr id="571" name="Shape 571"/>
          <p:cNvGraphicFramePr/>
          <p:nvPr/>
        </p:nvGraphicFramePr>
        <p:xfrm>
          <a:off x="1905000" y="2133600"/>
          <a:ext cx="4005250" cy="2514600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673100"/>
                <a:gridCol w="673100"/>
                <a:gridCol w="673100"/>
                <a:gridCol w="639750"/>
                <a:gridCol w="673100"/>
                <a:gridCol w="6731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tid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d2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</a:p>
                  </a:txBody>
                  <a:tcPr marL="91425" marR="9142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91425" marR="91425" marT="0" marB="0">
                    <a:lnL w="38100" cap="flat" cmpd="sng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e3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2" name="Shape 572"/>
          <p:cNvGraphicFramePr/>
          <p:nvPr/>
        </p:nvGraphicFramePr>
        <p:xfrm>
          <a:off x="6172200" y="1524000"/>
          <a:ext cx="2590800" cy="421219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990600"/>
                <a:gridCol w="1066800"/>
                <a:gridCol w="5334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Attribute Value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TID List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List Size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1 2 3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2 3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1 2 3 4 5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1 3 4 5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e1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e2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3 4 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urier New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e3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" name="Shape 573"/>
          <p:cNvSpPr/>
          <p:nvPr/>
        </p:nvSpPr>
        <p:spPr>
          <a:xfrm rot="-2400000">
            <a:off x="5724525" y="5943600"/>
            <a:ext cx="381000" cy="228600"/>
          </a:xfrm>
          <a:custGeom>
            <a:avLst/>
            <a:gdLst/>
            <a:ahLst/>
            <a:cxnLst/>
            <a:rect l="0" t="0" r="0" b="0"/>
            <a:pathLst>
              <a:path w="381000" h="228600" extrusionOk="0">
                <a:moveTo>
                  <a:pt x="0" y="57150"/>
                </a:moveTo>
                <a:lnTo>
                  <a:pt x="7144" y="57150"/>
                </a:lnTo>
                <a:lnTo>
                  <a:pt x="7144" y="171450"/>
                </a:lnTo>
                <a:lnTo>
                  <a:pt x="0" y="171450"/>
                </a:lnTo>
                <a:lnTo>
                  <a:pt x="0" y="57150"/>
                </a:lnTo>
                <a:close/>
                <a:moveTo>
                  <a:pt x="14288" y="57150"/>
                </a:moveTo>
                <a:lnTo>
                  <a:pt x="28575" y="57150"/>
                </a:lnTo>
                <a:lnTo>
                  <a:pt x="28575" y="171450"/>
                </a:lnTo>
                <a:lnTo>
                  <a:pt x="14288" y="171450"/>
                </a:lnTo>
                <a:lnTo>
                  <a:pt x="14288" y="57150"/>
                </a:lnTo>
                <a:close/>
                <a:moveTo>
                  <a:pt x="35719" y="57150"/>
                </a:moveTo>
                <a:lnTo>
                  <a:pt x="266700" y="57150"/>
                </a:lnTo>
                <a:lnTo>
                  <a:pt x="266700" y="0"/>
                </a:lnTo>
                <a:lnTo>
                  <a:pt x="381000" y="114300"/>
                </a:lnTo>
                <a:lnTo>
                  <a:pt x="266700" y="228600"/>
                </a:lnTo>
                <a:lnTo>
                  <a:pt x="266700" y="171450"/>
                </a:lnTo>
                <a:lnTo>
                  <a:pt x="35719" y="171450"/>
                </a:lnTo>
                <a:lnTo>
                  <a:pt x="35719" y="57150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0" name="Shape 58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Shell Fragment Cubes: Ideas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381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Generalize the 1-D inverted indices to multi-dimensional ones in the data cube sense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all cuboids for data cubes ABC and DE while retaining the inverted indices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body" idx="2"/>
          </p:nvPr>
        </p:nvSpPr>
        <p:spPr>
          <a:xfrm>
            <a:off x="304800" y="3124200"/>
            <a:ext cx="4114800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shell fragment cube ABC contains 7 cuboids: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A, B, 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AB, AC, BC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completes the offline computation stage</a:t>
            </a:r>
          </a:p>
        </p:txBody>
      </p:sp>
      <p:grpSp>
        <p:nvGrpSpPr>
          <p:cNvPr id="584" name="Shape 584"/>
          <p:cNvGrpSpPr/>
          <p:nvPr/>
        </p:nvGrpSpPr>
        <p:grpSpPr>
          <a:xfrm>
            <a:off x="4114800" y="3124200"/>
            <a:ext cx="5105400" cy="2438400"/>
            <a:chOff x="2743200" y="1676400"/>
            <a:chExt cx="5105400" cy="2438400"/>
          </a:xfrm>
        </p:grpSpPr>
        <p:sp>
          <p:nvSpPr>
            <p:cNvPr id="585" name="Shape 585"/>
            <p:cNvSpPr txBox="1"/>
            <p:nvPr/>
          </p:nvSpPr>
          <p:spPr>
            <a:xfrm>
              <a:off x="6553200" y="22098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</a:p>
          </p:txBody>
        </p:sp>
        <p:sp>
          <p:nvSpPr>
            <p:cNvPr id="586" name="Shape 586"/>
            <p:cNvSpPr txBox="1"/>
            <p:nvPr/>
          </p:nvSpPr>
          <p:spPr>
            <a:xfrm>
              <a:off x="5638800" y="2179636"/>
              <a:ext cx="4572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</a:p>
          </p:txBody>
        </p:sp>
        <p:sp>
          <p:nvSpPr>
            <p:cNvPr id="587" name="Shape 587"/>
            <p:cNvSpPr txBox="1"/>
            <p:nvPr/>
          </p:nvSpPr>
          <p:spPr>
            <a:xfrm>
              <a:off x="3810000" y="2163761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1 2 3    1 4 5</a:t>
              </a:r>
            </a:p>
          </p:txBody>
        </p:sp>
        <p:sp>
          <p:nvSpPr>
            <p:cNvPr id="588" name="Shape 588"/>
            <p:cNvSpPr txBox="1"/>
            <p:nvPr/>
          </p:nvSpPr>
          <p:spPr>
            <a:xfrm>
              <a:off x="2743200" y="2163761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 b1</a:t>
              </a:r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6553200" y="3627437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0</a:t>
              </a:r>
            </a:p>
          </p:txBody>
        </p:sp>
        <p:sp>
          <p:nvSpPr>
            <p:cNvPr id="590" name="Shape 590"/>
            <p:cNvSpPr txBox="1"/>
            <p:nvPr/>
          </p:nvSpPr>
          <p:spPr>
            <a:xfrm>
              <a:off x="6553200" y="3627437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3810000" y="3627437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4 5    2 3</a:t>
              </a:r>
            </a:p>
          </p:txBody>
        </p:sp>
        <p:sp>
          <p:nvSpPr>
            <p:cNvPr id="592" name="Shape 592"/>
            <p:cNvSpPr txBox="1"/>
            <p:nvPr/>
          </p:nvSpPr>
          <p:spPr>
            <a:xfrm>
              <a:off x="2743200" y="3627437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 b2</a:t>
              </a:r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6553200" y="3200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</a:p>
          </p:txBody>
        </p:sp>
        <p:sp>
          <p:nvSpPr>
            <p:cNvPr id="594" name="Shape 594"/>
            <p:cNvSpPr txBox="1"/>
            <p:nvPr/>
          </p:nvSpPr>
          <p:spPr>
            <a:xfrm>
              <a:off x="5638800" y="3140075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</a:t>
              </a:r>
            </a:p>
          </p:txBody>
        </p:sp>
        <p:sp>
          <p:nvSpPr>
            <p:cNvPr id="595" name="Shape 595"/>
            <p:cNvSpPr txBox="1"/>
            <p:nvPr/>
          </p:nvSpPr>
          <p:spPr>
            <a:xfrm>
              <a:off x="3810000" y="3140075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4 5    1 4 5</a:t>
              </a:r>
            </a:p>
          </p:txBody>
        </p:sp>
        <p:sp>
          <p:nvSpPr>
            <p:cNvPr id="596" name="Shape 596"/>
            <p:cNvSpPr txBox="1"/>
            <p:nvPr/>
          </p:nvSpPr>
          <p:spPr>
            <a:xfrm>
              <a:off x="2743200" y="3140075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a2 b1</a:t>
              </a:r>
            </a:p>
          </p:txBody>
        </p:sp>
        <p:sp>
          <p:nvSpPr>
            <p:cNvPr id="597" name="Shape 597"/>
            <p:cNvSpPr txBox="1"/>
            <p:nvPr/>
          </p:nvSpPr>
          <p:spPr>
            <a:xfrm>
              <a:off x="6553200" y="2711450"/>
              <a:ext cx="1295400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</a:p>
          </p:txBody>
        </p:sp>
        <p:sp>
          <p:nvSpPr>
            <p:cNvPr id="598" name="Shape 598"/>
            <p:cNvSpPr txBox="1"/>
            <p:nvPr/>
          </p:nvSpPr>
          <p:spPr>
            <a:xfrm>
              <a:off x="5638800" y="2651125"/>
              <a:ext cx="1295400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2 3</a:t>
              </a:r>
            </a:p>
          </p:txBody>
        </p:sp>
        <p:sp>
          <p:nvSpPr>
            <p:cNvPr id="599" name="Shape 599"/>
            <p:cNvSpPr txBox="1"/>
            <p:nvPr/>
          </p:nvSpPr>
          <p:spPr>
            <a:xfrm>
              <a:off x="3810000" y="2651125"/>
              <a:ext cx="2743199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1 2 3    2 3</a:t>
              </a:r>
            </a:p>
          </p:txBody>
        </p:sp>
        <p:sp>
          <p:nvSpPr>
            <p:cNvPr id="600" name="Shape 600"/>
            <p:cNvSpPr txBox="1"/>
            <p:nvPr/>
          </p:nvSpPr>
          <p:spPr>
            <a:xfrm>
              <a:off x="2743200" y="2651125"/>
              <a:ext cx="1066799" cy="4889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ourier New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a1 b2</a:t>
              </a:r>
            </a:p>
          </p:txBody>
        </p:sp>
        <p:sp>
          <p:nvSpPr>
            <p:cNvPr id="601" name="Shape 601"/>
            <p:cNvSpPr txBox="1"/>
            <p:nvPr/>
          </p:nvSpPr>
          <p:spPr>
            <a:xfrm>
              <a:off x="6553200" y="1676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List Size</a:t>
              </a:r>
            </a:p>
          </p:txBody>
        </p:sp>
        <p:sp>
          <p:nvSpPr>
            <p:cNvPr id="602" name="Shape 602"/>
            <p:cNvSpPr txBox="1"/>
            <p:nvPr/>
          </p:nvSpPr>
          <p:spPr>
            <a:xfrm>
              <a:off x="5562600" y="1676400"/>
              <a:ext cx="1295400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TID List</a:t>
              </a:r>
            </a:p>
          </p:txBody>
        </p:sp>
        <p:sp>
          <p:nvSpPr>
            <p:cNvPr id="603" name="Shape 603"/>
            <p:cNvSpPr txBox="1"/>
            <p:nvPr/>
          </p:nvSpPr>
          <p:spPr>
            <a:xfrm>
              <a:off x="3810000" y="1676400"/>
              <a:ext cx="27431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Intersection</a:t>
              </a:r>
            </a:p>
          </p:txBody>
        </p:sp>
        <p:sp>
          <p:nvSpPr>
            <p:cNvPr id="604" name="Shape 604"/>
            <p:cNvSpPr txBox="1"/>
            <p:nvPr/>
          </p:nvSpPr>
          <p:spPr>
            <a:xfrm>
              <a:off x="2743200" y="1676400"/>
              <a:ext cx="1066799" cy="4873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Cell</a:t>
              </a:r>
            </a:p>
          </p:txBody>
        </p:sp>
        <p:cxnSp>
          <p:nvCxnSpPr>
            <p:cNvPr id="605" name="Shape 605"/>
            <p:cNvCxnSpPr/>
            <p:nvPr/>
          </p:nvCxnSpPr>
          <p:spPr>
            <a:xfrm>
              <a:off x="2743200" y="1676400"/>
              <a:ext cx="48006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6" name="Shape 606"/>
            <p:cNvCxnSpPr/>
            <p:nvPr/>
          </p:nvCxnSpPr>
          <p:spPr>
            <a:xfrm rot="10800000" flipH="1">
              <a:off x="2743200" y="2133599"/>
              <a:ext cx="4800600" cy="3016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7" name="Shape 607"/>
            <p:cNvCxnSpPr/>
            <p:nvPr/>
          </p:nvCxnSpPr>
          <p:spPr>
            <a:xfrm rot="10800000" flipH="1">
              <a:off x="2743200" y="3124199"/>
              <a:ext cx="4800600" cy="158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8" name="Shape 608"/>
            <p:cNvCxnSpPr/>
            <p:nvPr/>
          </p:nvCxnSpPr>
          <p:spPr>
            <a:xfrm>
              <a:off x="2743200" y="3627437"/>
              <a:ext cx="4800600" cy="30161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9" name="Shape 609"/>
            <p:cNvCxnSpPr/>
            <p:nvPr/>
          </p:nvCxnSpPr>
          <p:spPr>
            <a:xfrm>
              <a:off x="2743200" y="4114800"/>
              <a:ext cx="480060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0" name="Shape 610"/>
            <p:cNvCxnSpPr/>
            <p:nvPr/>
          </p:nvCxnSpPr>
          <p:spPr>
            <a:xfrm>
              <a:off x="2743200" y="1676400"/>
              <a:ext cx="0" cy="24383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1" name="Shape 611"/>
            <p:cNvCxnSpPr/>
            <p:nvPr/>
          </p:nvCxnSpPr>
          <p:spPr>
            <a:xfrm>
              <a:off x="38100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2" name="Shape 612"/>
            <p:cNvCxnSpPr/>
            <p:nvPr/>
          </p:nvCxnSpPr>
          <p:spPr>
            <a:xfrm>
              <a:off x="54102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3" name="Shape 613"/>
            <p:cNvCxnSpPr/>
            <p:nvPr/>
          </p:nvCxnSpPr>
          <p:spPr>
            <a:xfrm>
              <a:off x="6477000" y="1676400"/>
              <a:ext cx="0" cy="243839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4" name="Shape 614"/>
            <p:cNvCxnSpPr/>
            <p:nvPr/>
          </p:nvCxnSpPr>
          <p:spPr>
            <a:xfrm>
              <a:off x="7543800" y="1676400"/>
              <a:ext cx="0" cy="243839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5" name="Shape 615"/>
            <p:cNvCxnSpPr/>
            <p:nvPr/>
          </p:nvCxnSpPr>
          <p:spPr>
            <a:xfrm>
              <a:off x="2743200" y="2590800"/>
              <a:ext cx="4800600" cy="158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616" name="Shape 6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2150" y="2236786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Shape 6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95800" y="2743200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Shape 6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7200" y="3227386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Shape 6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7200" y="3733800"/>
              <a:ext cx="222250" cy="201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Shape 6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5000" y="3657600"/>
              <a:ext cx="304799" cy="304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1" name="Shape 68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Query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7877175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query has the general form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has 3 possible values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Instantiated value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Aggregate * function</a:t>
            </a:r>
          </a:p>
          <a:p>
            <a:pPr marL="990600" marR="0" lvl="1" indent="-533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Inquire ? function</a:t>
            </a:r>
          </a:p>
          <a:p>
            <a:pPr marL="609600" marR="0" lvl="0" indent="-6096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4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example,                                returns a 2-D data cube.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676400"/>
            <a:ext cx="2133599" cy="41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4764087"/>
            <a:ext cx="2965449" cy="41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165" name="Shape 165"/>
          <p:cNvSpPr/>
          <p:nvPr/>
        </p:nvSpPr>
        <p:spPr>
          <a:xfrm rot="-1020000">
            <a:off x="8305799" y="1600200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Method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7954962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Given the fragment cubes, process a query as follows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Divide the query into fragment, same as the shell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Fetch the corresponding TID list for each fragment from the fragment cube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Intersect the TID lists from each fragment to construct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instantiated base table</a:t>
            </a:r>
          </a:p>
          <a:p>
            <a:pPr marL="990600" marR="0" lvl="1" indent="-5334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Times New Roman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Compute the data cube using the base table with any cubing algorithm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1" name="Shape 7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Online Query Computation: Sketch</a:t>
            </a:r>
          </a:p>
        </p:txBody>
      </p:sp>
      <p:graphicFrame>
        <p:nvGraphicFramePr>
          <p:cNvPr id="703" name="Shape 703"/>
          <p:cNvGraphicFramePr/>
          <p:nvPr/>
        </p:nvGraphicFramePr>
        <p:xfrm>
          <a:off x="1066800" y="2057400"/>
          <a:ext cx="6210150" cy="49212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414325"/>
                <a:gridCol w="412750"/>
                <a:gridCol w="414325"/>
                <a:gridCol w="412750"/>
                <a:gridCol w="414325"/>
                <a:gridCol w="412750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  <a:gridCol w="4143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4" name="Shape 704"/>
          <p:cNvSpPr/>
          <p:nvPr/>
        </p:nvSpPr>
        <p:spPr>
          <a:xfrm rot="-5400000">
            <a:off x="1562099" y="225424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 txBox="1"/>
          <p:nvPr/>
        </p:nvSpPr>
        <p:spPr>
          <a:xfrm>
            <a:off x="1148579" y="267335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6" name="Shape 706"/>
          <p:cNvSpPr/>
          <p:nvPr/>
        </p:nvSpPr>
        <p:spPr>
          <a:xfrm rot="-5400000">
            <a:off x="2857499" y="225424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 txBox="1"/>
          <p:nvPr/>
        </p:nvSpPr>
        <p:spPr>
          <a:xfrm>
            <a:off x="2443979" y="267335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1143000" y="313055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2514600" y="313055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0" name="Shape 710"/>
          <p:cNvSpPr/>
          <p:nvPr/>
        </p:nvSpPr>
        <p:spPr>
          <a:xfrm rot="-5400000">
            <a:off x="40766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 txBox="1"/>
          <p:nvPr/>
        </p:nvSpPr>
        <p:spPr>
          <a:xfrm>
            <a:off x="36631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37338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3" name="Shape 713"/>
          <p:cNvSpPr/>
          <p:nvPr/>
        </p:nvSpPr>
        <p:spPr>
          <a:xfrm rot="-5400000">
            <a:off x="52958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 txBox="1"/>
          <p:nvPr/>
        </p:nvSpPr>
        <p:spPr>
          <a:xfrm>
            <a:off x="48823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49530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6" name="Shape 716"/>
          <p:cNvSpPr/>
          <p:nvPr/>
        </p:nvSpPr>
        <p:spPr>
          <a:xfrm rot="-5400000">
            <a:off x="6591299" y="2247899"/>
            <a:ext cx="228600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 txBox="1"/>
          <p:nvPr/>
        </p:nvSpPr>
        <p:spPr>
          <a:xfrm>
            <a:off x="6177779" y="2667000"/>
            <a:ext cx="1055641" cy="80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6248400" y="3124200"/>
            <a:ext cx="914400" cy="838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19" name="Shape 719"/>
          <p:cNvCxnSpPr/>
          <p:nvPr/>
        </p:nvCxnSpPr>
        <p:spPr>
          <a:xfrm>
            <a:off x="1143000" y="37338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0" name="Shape 720"/>
          <p:cNvCxnSpPr/>
          <p:nvPr/>
        </p:nvCxnSpPr>
        <p:spPr>
          <a:xfrm>
            <a:off x="2514600" y="35052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1" name="Shape 721"/>
          <p:cNvCxnSpPr/>
          <p:nvPr/>
        </p:nvCxnSpPr>
        <p:spPr>
          <a:xfrm>
            <a:off x="3733800" y="38100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2" name="Shape 722"/>
          <p:cNvCxnSpPr/>
          <p:nvPr/>
        </p:nvCxnSpPr>
        <p:spPr>
          <a:xfrm>
            <a:off x="4953000" y="36576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3" name="Shape 723"/>
          <p:cNvCxnSpPr/>
          <p:nvPr/>
        </p:nvCxnSpPr>
        <p:spPr>
          <a:xfrm>
            <a:off x="6248400" y="3429000"/>
            <a:ext cx="685799" cy="0"/>
          </a:xfrm>
          <a:prstGeom prst="straightConnector1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4" name="Shape 724"/>
          <p:cNvCxnSpPr/>
          <p:nvPr/>
        </p:nvCxnSpPr>
        <p:spPr>
          <a:xfrm rot="10800000" flipH="1">
            <a:off x="1828800" y="35051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5" name="Shape 725"/>
          <p:cNvCxnSpPr/>
          <p:nvPr/>
        </p:nvCxnSpPr>
        <p:spPr>
          <a:xfrm rot="10800000" flipH="1">
            <a:off x="3200400" y="32765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6" name="Shape 726"/>
          <p:cNvCxnSpPr/>
          <p:nvPr/>
        </p:nvCxnSpPr>
        <p:spPr>
          <a:xfrm rot="10800000" flipH="1">
            <a:off x="4419600" y="35813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7" name="Shape 727"/>
          <p:cNvCxnSpPr/>
          <p:nvPr/>
        </p:nvCxnSpPr>
        <p:spPr>
          <a:xfrm rot="10800000" flipH="1">
            <a:off x="5638800" y="34289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8" name="Shape 728"/>
          <p:cNvCxnSpPr/>
          <p:nvPr/>
        </p:nvCxnSpPr>
        <p:spPr>
          <a:xfrm rot="10800000" flipH="1">
            <a:off x="6934200" y="3200399"/>
            <a:ext cx="228600" cy="228600"/>
          </a:xfrm>
          <a:prstGeom prst="straightConnector1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9" name="Shape 729"/>
          <p:cNvSpPr/>
          <p:nvPr/>
        </p:nvSpPr>
        <p:spPr>
          <a:xfrm>
            <a:off x="5334000" y="4724400"/>
            <a:ext cx="1904999" cy="160019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Cube</a:t>
            </a:r>
          </a:p>
        </p:txBody>
      </p:sp>
      <p:sp>
        <p:nvSpPr>
          <p:cNvPr id="730" name="Shape 730"/>
          <p:cNvSpPr/>
          <p:nvPr/>
        </p:nvSpPr>
        <p:spPr>
          <a:xfrm>
            <a:off x="4114800" y="5410200"/>
            <a:ext cx="83819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1143000" y="4724400"/>
            <a:ext cx="2590800" cy="1600200"/>
          </a:xfrm>
          <a:prstGeom prst="flowChartInternalStorage">
            <a:avLst/>
          </a:prstGeom>
          <a:solidFill>
            <a:schemeClr val="accent1"/>
          </a:solidFill>
          <a:ln w="2857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Instantiated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lang="en-US" sz="2400" b="0" i="0" u="none" strike="noStrike" cap="none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Table</a:t>
            </a:r>
          </a:p>
        </p:txBody>
      </p:sp>
      <p:cxnSp>
        <p:nvCxnSpPr>
          <p:cNvPr id="732" name="Shape 732"/>
          <p:cNvCxnSpPr/>
          <p:nvPr/>
        </p:nvCxnSpPr>
        <p:spPr>
          <a:xfrm>
            <a:off x="1524000" y="3810000"/>
            <a:ext cx="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3" name="Shape 733"/>
          <p:cNvCxnSpPr/>
          <p:nvPr/>
        </p:nvCxnSpPr>
        <p:spPr>
          <a:xfrm flipH="1">
            <a:off x="1828800" y="3581400"/>
            <a:ext cx="1066799" cy="9905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4" name="Shape 734"/>
          <p:cNvCxnSpPr/>
          <p:nvPr/>
        </p:nvCxnSpPr>
        <p:spPr>
          <a:xfrm flipH="1">
            <a:off x="2438399" y="3886200"/>
            <a:ext cx="1524000" cy="685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5" name="Shape 735"/>
          <p:cNvCxnSpPr/>
          <p:nvPr/>
        </p:nvCxnSpPr>
        <p:spPr>
          <a:xfrm flipH="1">
            <a:off x="3047999" y="3733800"/>
            <a:ext cx="2362200" cy="8381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736" name="Shape 736"/>
          <p:cNvCxnSpPr/>
          <p:nvPr/>
        </p:nvCxnSpPr>
        <p:spPr>
          <a:xfrm flipH="1">
            <a:off x="3505199" y="3505200"/>
            <a:ext cx="2819400" cy="1066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2" name="Shape 76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3" name="Shape 763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764" name="Shape 764"/>
          <p:cNvSpPr txBox="1">
            <a:spLocks noGrp="1"/>
          </p:cNvSpPr>
          <p:nvPr>
            <p:ph type="body" idx="4294967295"/>
          </p:nvPr>
        </p:nvSpPr>
        <p:spPr>
          <a:xfrm>
            <a:off x="388937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Cube Computation Methods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Advanced Queries by Exploring Data Cube Technology</a:t>
            </a:r>
          </a:p>
          <a:p>
            <a:pPr marL="742950" marR="0" lvl="2" indent="-34924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Cube: </a:t>
            </a: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X. Li, J. Han, Z. Yin, J.-G. Lee, Y. Sun, “Sampling Cube: A Framework for Statistical OLAP over Sampling Data”, SIGMOD’08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765" name="Shape 765"/>
          <p:cNvSpPr/>
          <p:nvPr/>
        </p:nvSpPr>
        <p:spPr>
          <a:xfrm rot="-2280000">
            <a:off x="8483599" y="2219324"/>
            <a:ext cx="436561" cy="4571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3" name="Shape 77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4" name="Shape 774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3819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Statistical Surveys and OLAP</a:t>
            </a:r>
          </a:p>
        </p:txBody>
      </p:sp>
      <p:sp>
        <p:nvSpPr>
          <p:cNvPr id="775" name="Shape 775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Statistical survey: A popular tool to collect information about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population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based on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sample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Ex.: TV ratings, US Census, election polls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common tool in politics, health, market research, science, and many more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efficient way of collecting information (Data collection is expensive)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statistical tools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available, to determine validity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intervals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Hypothesis tests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OLAP (multidimensional analysis) on survey data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highly desirable but can it be done well?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3" name="Shape 78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4" name="Shape 784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Surveys: Sample vs. Whole Population </a:t>
            </a:r>
          </a:p>
        </p:txBody>
      </p:sp>
      <p:graphicFrame>
        <p:nvGraphicFramePr>
          <p:cNvPr id="785" name="Shape 785"/>
          <p:cNvGraphicFramePr/>
          <p:nvPr/>
        </p:nvGraphicFramePr>
        <p:xfrm>
          <a:off x="457200" y="2351086"/>
          <a:ext cx="8229600" cy="38178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Age\Education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786" name="Shape 7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Shape 7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Shape 7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Shape 7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Shape 7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Shape 7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Shape 7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Shape 7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Shape 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Shape 8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Shape 8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Shape 8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Shape 8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Shape 8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Shape 8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Shape 8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Shape 8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Shape 8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Shape 8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Shape 8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Shape 8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Shape 8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Shape 8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Shape 8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Shape 8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Shape 8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Shape 8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Shape 8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Shape 8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Shape 8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Shape 8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Shape 8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Shape 8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Shape 8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Shape 8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Shape 8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1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4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Shape 8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8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Shape 8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037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Shape 8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Shape 8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Shape 8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Shape 8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Shape 8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Shape 8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Shape 8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Shape 8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Shape 8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2960686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Shape 8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Shape 8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Shape 8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Shape 8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Shape 8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Shape 8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Shape 8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37734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Shape 8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Shape 8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4687887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Shape 8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6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Shape 8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3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Shape 8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Shape 8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Shape 8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Shape 8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Shape 8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78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Shape 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02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Shape 8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436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Shape 8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Shape 8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Shape 8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Shape 8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Shape 8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Shape 8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Shape 8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55626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Shape 8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Shape 8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Shape 8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Shape 9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Shape 9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55372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Shape 9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Shape 9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Shape 9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Shape 9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Shape 9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Shape 9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Shape 9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Shape 9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Shape 9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Shape 9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7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Shape 9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Shape 9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4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Shape 9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6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Shape 9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Shape 9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Shape 9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88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Shape 9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2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Shape 9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7437" y="54610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Shape 9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Shape 9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Shape 9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Shape 9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Shape 9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Shape 9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Shape 9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Shape 9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Shape 9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Shape 9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5613400"/>
            <a:ext cx="360362" cy="5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Shape 936"/>
          <p:cNvSpPr txBox="1"/>
          <p:nvPr/>
        </p:nvSpPr>
        <p:spPr>
          <a:xfrm>
            <a:off x="457200" y="1371600"/>
            <a:ext cx="47752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is only a sample of </a:t>
            </a:r>
            <a:r>
              <a:rPr lang="en-US" sz="2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population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5" name="Shape 945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Problems for Drilling in Sampling Cube</a:t>
            </a:r>
          </a:p>
        </p:txBody>
      </p:sp>
      <p:graphicFrame>
        <p:nvGraphicFramePr>
          <p:cNvPr id="946" name="Shape 946"/>
          <p:cNvGraphicFramePr/>
          <p:nvPr/>
        </p:nvGraphicFramePr>
        <p:xfrm>
          <a:off x="630237" y="2286000"/>
          <a:ext cx="7696200" cy="32876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Age/Education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7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947" name="Shape 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Shape 9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112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Shape 9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Shape 9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8956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Shape 9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Shape 9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505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Shape 9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267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Shape 9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312" y="42672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Shape 9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4191000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Shape 956"/>
          <p:cNvSpPr txBox="1"/>
          <p:nvPr/>
        </p:nvSpPr>
        <p:spPr>
          <a:xfrm>
            <a:off x="457200" y="1379537"/>
            <a:ext cx="8229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OLAP on Survey (i.e., Sampling) Data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Semantics of query is unchanged, but input data is changed</a:t>
            </a:r>
          </a:p>
        </p:txBody>
      </p:sp>
      <p:pic>
        <p:nvPicPr>
          <p:cNvPr id="957" name="Shape 9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Shape 9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581400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Shape 959"/>
          <p:cNvSpPr txBox="1"/>
          <p:nvPr/>
        </p:nvSpPr>
        <p:spPr>
          <a:xfrm>
            <a:off x="609600" y="5638800"/>
            <a:ext cx="77724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bin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Data is only a </a:t>
            </a:r>
            <a:r>
              <a:rPr lang="en-US" sz="24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sample 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of population but samples could be small when drilling to certain multidimensional space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7" name="Shape 9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8" name="Shape 968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Challenges for OLAP on Sampling Data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5343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Q:  What is the average income of 19-year-old high-school students?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4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A: Returns not only query result but also confidence interval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confidence intervals in OLAP context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data?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exactly.  No data in subspaces in cube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 data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include sampling bias and query selection bias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Curse of dimensionality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data can be high dimensional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600 dimensions in real world example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Impossible to fully materialize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7" name="Shape 977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Confidence Interval</a:t>
            </a:r>
          </a:p>
        </p:txBody>
      </p:sp>
      <p:sp>
        <p:nvSpPr>
          <p:cNvPr id="978" name="Shape 978"/>
          <p:cNvSpPr txBox="1"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1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 at    : 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 is a sample of data set;     is the mean of sample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</a:t>
            </a:r>
            <a:r>
              <a:rPr lang="en-US" sz="2400" b="0" i="1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the critical t-value, calculated by a look-up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estimated standard error of the mean</a:t>
            </a:r>
          </a:p>
          <a:p>
            <a:pPr marL="273050" marR="0" lvl="1" indent="-2730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</a:t>
            </a:r>
            <a:r>
              <a:rPr lang="en-US" sz="2400" b="1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$50,000 ± $3,000 with 95% confidence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Treat points in cube cell as samples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Compute confidence interval as traditional sample set</a:t>
            </a:r>
          </a:p>
          <a:p>
            <a:pPr marL="273050" marR="0" lvl="0" indent="-2730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Return answer in the form of confidence interval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Indicates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quality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query answer</a:t>
            </a:r>
          </a:p>
          <a:p>
            <a:pPr marL="547687" marR="0" lvl="2" indent="-230187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 selects desired confidence interval</a:t>
            </a:r>
          </a:p>
        </p:txBody>
      </p:sp>
      <p:pic>
        <p:nvPicPr>
          <p:cNvPr id="979" name="Shape 9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447800"/>
            <a:ext cx="1524000" cy="38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Shape 9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944811"/>
            <a:ext cx="1447800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Shape 9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5500" y="2012950"/>
            <a:ext cx="317500" cy="2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Shape 9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1524000"/>
            <a:ext cx="317500" cy="2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3" name="Shape 1003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Boosting Confidence by Query Expansion</a:t>
            </a:r>
          </a:p>
        </p:txBody>
      </p:sp>
      <p:sp>
        <p:nvSpPr>
          <p:cNvPr id="1004" name="Shape 1004"/>
          <p:cNvSpPr txBox="1">
            <a:spLocks noGrp="1"/>
          </p:cNvSpPr>
          <p:nvPr>
            <p:ph type="body" idx="4294967295"/>
          </p:nvPr>
        </p:nvSpPr>
        <p:spPr>
          <a:xfrm>
            <a:off x="304800" y="1371600"/>
            <a:ext cx="8610599" cy="4784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the example: The queried cell “19-year-old college students” contains only 2 samples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Confidence interval is large  (i.e., low confidence). why?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 sample size 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standard deviation with samples 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 sample sizes can occur at relatively low dimensional selections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Collect more data?― expensive!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data in other cells?  Maybe, but have to be careful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3" name="Shape 1013"/>
          <p:cNvSpPr txBox="1">
            <a:spLocks noGrp="1"/>
          </p:cNvSpPr>
          <p:nvPr>
            <p:ph type="title" idx="4294967295"/>
          </p:nvPr>
        </p:nvSpPr>
        <p:spPr>
          <a:xfrm>
            <a:off x="-685800" y="304800"/>
            <a:ext cx="104393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Query Expansion: Intra-Cuboid Expansion</a:t>
            </a:r>
          </a:p>
        </p:txBody>
      </p:sp>
      <p:pic>
        <p:nvPicPr>
          <p:cNvPr id="1014" name="Shape 1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1371600"/>
            <a:ext cx="4038599" cy="26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Shape 1015"/>
          <p:cNvSpPr txBox="1"/>
          <p:nvPr/>
        </p:nvSpPr>
        <p:spPr>
          <a:xfrm>
            <a:off x="3429000" y="1295400"/>
            <a:ext cx="57149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Intra-Cuboid Expansion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other cells’ data into own to “boost” confidence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share semantic and cube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only if necessary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Bigger sample size will decrease confidence interval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segment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dimensions are clear: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are fuzzy: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Occupation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need domain knowledge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value similarity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determine if two cells’ samples come from the same population?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Two-sample t-test (confidence-based)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27062" y="381000"/>
            <a:ext cx="7602536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Cube: A Lattice of Cuboids</a:t>
            </a:r>
          </a:p>
        </p:txBody>
      </p:sp>
      <p:grpSp>
        <p:nvGrpSpPr>
          <p:cNvPr id="174" name="Shape 174"/>
          <p:cNvGrpSpPr/>
          <p:nvPr/>
        </p:nvGrpSpPr>
        <p:grpSpPr>
          <a:xfrm>
            <a:off x="136525" y="1371599"/>
            <a:ext cx="8734424" cy="4908550"/>
            <a:chOff x="136525" y="1371599"/>
            <a:chExt cx="8734424" cy="4908550"/>
          </a:xfrm>
        </p:grpSpPr>
        <p:sp>
          <p:nvSpPr>
            <p:cNvPr id="175" name="Shape 175"/>
            <p:cNvSpPr txBox="1"/>
            <p:nvPr/>
          </p:nvSpPr>
          <p:spPr>
            <a:xfrm>
              <a:off x="136525" y="3719512"/>
              <a:ext cx="100647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</a:t>
              </a: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136525" y="4938712"/>
              <a:ext cx="1747837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time,item,location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1981200" y="5943600"/>
              <a:ext cx="2754311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 item, location, supplierc</a:t>
              </a:r>
            </a:p>
          </p:txBody>
        </p:sp>
        <p:grpSp>
          <p:nvGrpSpPr>
            <p:cNvPr id="178" name="Shape 178"/>
            <p:cNvGrpSpPr/>
            <p:nvPr/>
          </p:nvGrpSpPr>
          <p:grpSpPr>
            <a:xfrm>
              <a:off x="609600" y="1371599"/>
              <a:ext cx="8261349" cy="4481513"/>
              <a:chOff x="609600" y="1919286"/>
              <a:chExt cx="8261349" cy="4481513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2971800" y="22860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1295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438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3581400" y="3124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27432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47244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38100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16764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6096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4572000" y="32004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12954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5638800" y="41148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048000" y="61722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44196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33528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286000" y="5181600"/>
                <a:ext cx="228600" cy="228600"/>
              </a:xfrm>
              <a:prstGeom prst="flowChartConnector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5" name="Shape 195"/>
              <p:cNvSpPr txBox="1"/>
              <p:nvPr/>
            </p:nvSpPr>
            <p:spPr>
              <a:xfrm>
                <a:off x="2803525" y="1919286"/>
                <a:ext cx="43656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all</a:t>
                </a:r>
              </a:p>
            </p:txBody>
          </p:sp>
          <p:sp>
            <p:nvSpPr>
              <p:cNvPr id="196" name="Shape 196"/>
              <p:cNvSpPr txBox="1"/>
              <p:nvPr/>
            </p:nvSpPr>
            <p:spPr>
              <a:xfrm>
                <a:off x="1203325" y="2757486"/>
                <a:ext cx="63341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</a:t>
                </a:r>
              </a:p>
            </p:txBody>
          </p:sp>
          <p:sp>
            <p:nvSpPr>
              <p:cNvPr id="197" name="Shape 197"/>
              <p:cNvSpPr txBox="1"/>
              <p:nvPr/>
            </p:nvSpPr>
            <p:spPr>
              <a:xfrm>
                <a:off x="2346325" y="2757486"/>
                <a:ext cx="633412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</a:t>
                </a:r>
              </a:p>
            </p:txBody>
          </p:sp>
          <p:sp>
            <p:nvSpPr>
              <p:cNvPr id="198" name="Shape 198"/>
              <p:cNvSpPr txBox="1"/>
              <p:nvPr/>
            </p:nvSpPr>
            <p:spPr>
              <a:xfrm>
                <a:off x="3489325" y="2757486"/>
                <a:ext cx="1000125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location</a:t>
                </a:r>
              </a:p>
            </p:txBody>
          </p:sp>
          <p:sp>
            <p:nvSpPr>
              <p:cNvPr id="199" name="Shape 199"/>
              <p:cNvSpPr txBox="1"/>
              <p:nvPr/>
            </p:nvSpPr>
            <p:spPr>
              <a:xfrm>
                <a:off x="4632325" y="2757486"/>
                <a:ext cx="1000125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supplier</a:t>
                </a:r>
              </a:p>
            </p:txBody>
          </p:sp>
          <p:cxnSp>
            <p:nvCxnSpPr>
              <p:cNvPr id="200" name="Shape 200"/>
              <p:cNvCxnSpPr/>
              <p:nvPr/>
            </p:nvCxnSpPr>
            <p:spPr>
              <a:xfrm flipH="1">
                <a:off x="1371600" y="2362200"/>
                <a:ext cx="16763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 flipH="1">
                <a:off x="2590799" y="2362200"/>
                <a:ext cx="457200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>
                <a:off x="3048000" y="2362200"/>
                <a:ext cx="609599" cy="8381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3" name="Shape 203"/>
              <p:cNvCxnSpPr/>
              <p:nvPr/>
            </p:nvCxnSpPr>
            <p:spPr>
              <a:xfrm>
                <a:off x="3048000" y="2362200"/>
                <a:ext cx="16763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4" name="Shape 204"/>
              <p:cNvCxnSpPr/>
              <p:nvPr/>
            </p:nvCxnSpPr>
            <p:spPr>
              <a:xfrm flipH="1">
                <a:off x="685800" y="3200400"/>
                <a:ext cx="6857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>
                <a:off x="1371600" y="3200400"/>
                <a:ext cx="3810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>
                <a:off x="1371600" y="3200400"/>
                <a:ext cx="14478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 flipH="1">
                <a:off x="685800" y="3200400"/>
                <a:ext cx="19049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>
                <a:off x="2590800" y="3200400"/>
                <a:ext cx="12954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>
                <a:off x="2590800" y="3200400"/>
                <a:ext cx="22097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>
                <a:off x="3657600" y="3200400"/>
                <a:ext cx="2286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3657600" y="3200400"/>
                <a:ext cx="20574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 flipH="1">
                <a:off x="1752600" y="3200400"/>
                <a:ext cx="19049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 flipH="1">
                <a:off x="2819400" y="3276600"/>
                <a:ext cx="19049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>
                <a:off x="4724400" y="3276600"/>
                <a:ext cx="761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>
                <a:off x="4724400" y="3276600"/>
                <a:ext cx="990599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>
                <a:off x="685800" y="4191000"/>
                <a:ext cx="6857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7" name="Shape 217"/>
              <p:cNvCxnSpPr/>
              <p:nvPr/>
            </p:nvCxnSpPr>
            <p:spPr>
              <a:xfrm>
                <a:off x="685800" y="4191000"/>
                <a:ext cx="1676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8" name="Shape 218"/>
              <p:cNvCxnSpPr/>
              <p:nvPr/>
            </p:nvCxnSpPr>
            <p:spPr>
              <a:xfrm flipH="1">
                <a:off x="1371599" y="4191000"/>
                <a:ext cx="3810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19" name="Shape 219"/>
              <p:cNvCxnSpPr/>
              <p:nvPr/>
            </p:nvCxnSpPr>
            <p:spPr>
              <a:xfrm>
                <a:off x="1752600" y="4191000"/>
                <a:ext cx="1676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0" name="Shape 220"/>
              <p:cNvCxnSpPr/>
              <p:nvPr/>
            </p:nvCxnSpPr>
            <p:spPr>
              <a:xfrm flipH="1">
                <a:off x="2362199" y="4191000"/>
                <a:ext cx="457200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1" name="Shape 221"/>
              <p:cNvCxnSpPr/>
              <p:nvPr/>
            </p:nvCxnSpPr>
            <p:spPr>
              <a:xfrm>
                <a:off x="2819400" y="4191000"/>
                <a:ext cx="6095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2" name="Shape 222"/>
              <p:cNvCxnSpPr/>
              <p:nvPr/>
            </p:nvCxnSpPr>
            <p:spPr>
              <a:xfrm flipH="1">
                <a:off x="1371600" y="4191000"/>
                <a:ext cx="25145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3" name="Shape 223"/>
              <p:cNvCxnSpPr/>
              <p:nvPr/>
            </p:nvCxnSpPr>
            <p:spPr>
              <a:xfrm>
                <a:off x="3886200" y="4191000"/>
                <a:ext cx="6095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4" name="Shape 224"/>
              <p:cNvCxnSpPr/>
              <p:nvPr/>
            </p:nvCxnSpPr>
            <p:spPr>
              <a:xfrm flipH="1">
                <a:off x="2362200" y="4191000"/>
                <a:ext cx="24383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5" name="Shape 225"/>
              <p:cNvCxnSpPr/>
              <p:nvPr/>
            </p:nvCxnSpPr>
            <p:spPr>
              <a:xfrm flipH="1">
                <a:off x="4495800" y="4191000"/>
                <a:ext cx="3047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6" name="Shape 226"/>
              <p:cNvCxnSpPr/>
              <p:nvPr/>
            </p:nvCxnSpPr>
            <p:spPr>
              <a:xfrm flipH="1">
                <a:off x="4495800" y="4191000"/>
                <a:ext cx="1219199" cy="1143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7" name="Shape 227"/>
              <p:cNvCxnSpPr/>
              <p:nvPr/>
            </p:nvCxnSpPr>
            <p:spPr>
              <a:xfrm flipH="1">
                <a:off x="3428999" y="4191000"/>
                <a:ext cx="2286000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8" name="Shape 228"/>
              <p:cNvCxnSpPr/>
              <p:nvPr/>
            </p:nvCxnSpPr>
            <p:spPr>
              <a:xfrm>
                <a:off x="1371600" y="5334000"/>
                <a:ext cx="1752600" cy="91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29" name="Shape 229"/>
              <p:cNvCxnSpPr/>
              <p:nvPr/>
            </p:nvCxnSpPr>
            <p:spPr>
              <a:xfrm>
                <a:off x="2362200" y="5257800"/>
                <a:ext cx="838199" cy="10667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30" name="Shape 230"/>
              <p:cNvCxnSpPr/>
              <p:nvPr/>
            </p:nvCxnSpPr>
            <p:spPr>
              <a:xfrm flipH="1">
                <a:off x="3200399" y="5257800"/>
                <a:ext cx="228600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231" name="Shape 231"/>
              <p:cNvCxnSpPr/>
              <p:nvPr/>
            </p:nvCxnSpPr>
            <p:spPr>
              <a:xfrm flipH="1">
                <a:off x="3124200" y="5334000"/>
                <a:ext cx="1371599" cy="99059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32" name="Shape 232"/>
              <p:cNvSpPr txBox="1"/>
              <p:nvPr/>
            </p:nvSpPr>
            <p:spPr>
              <a:xfrm>
                <a:off x="1279525" y="3719512"/>
                <a:ext cx="1311275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time,location</a:t>
                </a:r>
              </a:p>
            </p:txBody>
          </p:sp>
          <p:sp>
            <p:nvSpPr>
              <p:cNvPr id="233" name="Shape 233"/>
              <p:cNvSpPr txBox="1"/>
              <p:nvPr/>
            </p:nvSpPr>
            <p:spPr>
              <a:xfrm>
                <a:off x="2270125" y="4252912"/>
                <a:ext cx="1333499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time,supplier</a:t>
                </a:r>
              </a:p>
            </p:txBody>
          </p:sp>
          <p:sp>
            <p:nvSpPr>
              <p:cNvPr id="234" name="Shape 234"/>
              <p:cNvSpPr txBox="1"/>
              <p:nvPr/>
            </p:nvSpPr>
            <p:spPr>
              <a:xfrm>
                <a:off x="3336925" y="3719512"/>
                <a:ext cx="1311275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item,location</a:t>
                </a:r>
              </a:p>
            </p:txBody>
          </p:sp>
          <p:sp>
            <p:nvSpPr>
              <p:cNvPr id="235" name="Shape 235"/>
              <p:cNvSpPr txBox="1"/>
              <p:nvPr/>
            </p:nvSpPr>
            <p:spPr>
              <a:xfrm>
                <a:off x="4251325" y="4329112"/>
                <a:ext cx="1333499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item,supplier</a:t>
                </a:r>
              </a:p>
            </p:txBody>
          </p:sp>
          <p:sp>
            <p:nvSpPr>
              <p:cNvPr id="236" name="Shape 236"/>
              <p:cNvSpPr txBox="1"/>
              <p:nvPr/>
            </p:nvSpPr>
            <p:spPr>
              <a:xfrm>
                <a:off x="5394325" y="3719512"/>
                <a:ext cx="1638300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location,supplier</a:t>
                </a:r>
              </a:p>
            </p:txBody>
          </p:sp>
          <p:sp>
            <p:nvSpPr>
              <p:cNvPr id="237" name="Shape 237"/>
              <p:cNvSpPr txBox="1"/>
              <p:nvPr/>
            </p:nvSpPr>
            <p:spPr>
              <a:xfrm>
                <a:off x="1660525" y="5497512"/>
                <a:ext cx="1565274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time,item,supplier</a:t>
                </a:r>
              </a:p>
            </p:txBody>
          </p:sp>
          <p:sp>
            <p:nvSpPr>
              <p:cNvPr id="238" name="Shape 238"/>
              <p:cNvSpPr txBox="1"/>
              <p:nvPr/>
            </p:nvSpPr>
            <p:spPr>
              <a:xfrm>
                <a:off x="2743200" y="4800600"/>
                <a:ext cx="1831975" cy="30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time,location,supplier</a:t>
                </a:r>
              </a:p>
            </p:txBody>
          </p:sp>
          <p:sp>
            <p:nvSpPr>
              <p:cNvPr id="239" name="Shape 239"/>
              <p:cNvSpPr txBox="1"/>
              <p:nvPr/>
            </p:nvSpPr>
            <p:spPr>
              <a:xfrm>
                <a:off x="3946525" y="5472112"/>
                <a:ext cx="2074861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item,location,supplier</a:t>
                </a:r>
              </a:p>
            </p:txBody>
          </p:sp>
          <p:sp>
            <p:nvSpPr>
              <p:cNvPr id="240" name="Shape 240"/>
              <p:cNvSpPr txBox="1"/>
              <p:nvPr/>
            </p:nvSpPr>
            <p:spPr>
              <a:xfrm>
                <a:off x="6858000" y="2057400"/>
                <a:ext cx="1981199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0-D(apex) cuboid</a:t>
                </a:r>
              </a:p>
            </p:txBody>
          </p:sp>
          <p:sp>
            <p:nvSpPr>
              <p:cNvPr id="241" name="Shape 241"/>
              <p:cNvSpPr txBox="1"/>
              <p:nvPr/>
            </p:nvSpPr>
            <p:spPr>
              <a:xfrm>
                <a:off x="6842125" y="2986086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1-D cuboids</a:t>
                </a:r>
              </a:p>
            </p:txBody>
          </p:sp>
          <p:sp>
            <p:nvSpPr>
              <p:cNvPr id="242" name="Shape 242"/>
              <p:cNvSpPr txBox="1"/>
              <p:nvPr/>
            </p:nvSpPr>
            <p:spPr>
              <a:xfrm>
                <a:off x="6842125" y="4052887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2-D cuboids</a:t>
                </a:r>
              </a:p>
            </p:txBody>
          </p:sp>
          <p:sp>
            <p:nvSpPr>
              <p:cNvPr id="243" name="Shape 243"/>
              <p:cNvSpPr txBox="1"/>
              <p:nvPr/>
            </p:nvSpPr>
            <p:spPr>
              <a:xfrm>
                <a:off x="6842125" y="4967287"/>
                <a:ext cx="14319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3-D cuboids</a:t>
                </a:r>
              </a:p>
            </p:txBody>
          </p:sp>
          <p:sp>
            <p:nvSpPr>
              <p:cNvPr id="244" name="Shape 244"/>
              <p:cNvSpPr txBox="1"/>
              <p:nvPr/>
            </p:nvSpPr>
            <p:spPr>
              <a:xfrm>
                <a:off x="6918325" y="5881687"/>
                <a:ext cx="1952624" cy="396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4-D(base) cuboid</a:t>
                </a:r>
              </a:p>
            </p:txBody>
          </p:sp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3" name="Shape 1023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4" name="Shape 1024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Intra-Cuboid Expansion</a:t>
            </a:r>
          </a:p>
        </p:txBody>
      </p:sp>
      <p:graphicFrame>
        <p:nvGraphicFramePr>
          <p:cNvPr id="1025" name="Shape 1025"/>
          <p:cNvGraphicFramePr/>
          <p:nvPr/>
        </p:nvGraphicFramePr>
        <p:xfrm>
          <a:off x="457200" y="1905000"/>
          <a:ext cx="8229600" cy="3817875"/>
        </p:xfrm>
        <a:graphic>
          <a:graphicData uri="http://schemas.openxmlformats.org/drawingml/2006/table">
            <a:tbl>
              <a:tblPr>
                <a:noFill/>
                <a:tableStyleId>{CC1B6B2B-2592-4B09-AC69-A7D7F4D05D0C}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Age/Education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High-school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College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Graduate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7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  <a:tr h="8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1026" name="Shape 10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Shape 10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112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Shape 10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Shape 10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525711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Shape 10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Shape 10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Shape 10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9711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Shape 10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312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Shape 10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4202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Shape 10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Shape 10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440112"/>
            <a:ext cx="344486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Shape 1037"/>
          <p:cNvSpPr txBox="1"/>
          <p:nvPr/>
        </p:nvSpPr>
        <p:spPr>
          <a:xfrm>
            <a:off x="457200" y="5791200"/>
            <a:ext cx="8229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query to include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olds? Vs.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query to include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high-school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students?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x="457200" y="1371600"/>
            <a:ext cx="714216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average income of 19-year-old college students?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Shape 10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975" y="1295400"/>
            <a:ext cx="4038599" cy="26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Shape 104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7" name="Shape 104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" name="Shape 104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Query Expansion: Inter-Cuboid Expansion</a:t>
            </a:r>
          </a:p>
        </p:txBody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3429000" y="1371600"/>
            <a:ext cx="54863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8787" marR="0" lvl="0" indent="-4587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query dimension is </a:t>
            </a:r>
          </a:p>
          <a:p>
            <a:pPr marL="731837" marR="0" lvl="2" indent="-46513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correlated with cube value</a:t>
            </a:r>
          </a:p>
          <a:p>
            <a:pPr marL="731837" marR="0" lvl="2" indent="-46513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But is causing small sample size by drilling down too much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dimension (i.e., generalize to *) and move to a more general cuboid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use two-sample t-test to determine similarity between two cells across cuboids</a:t>
            </a:r>
          </a:p>
          <a:p>
            <a:pPr marL="458787" marR="0" lvl="0" indent="-458787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also use a different method to be shown later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6" name="Shape 1056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7" name="Shape 1057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1058" name="Shape 1058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1059" name="Shape 1059"/>
          <p:cNvSpPr/>
          <p:nvPr/>
        </p:nvSpPr>
        <p:spPr>
          <a:xfrm rot="-1020000">
            <a:off x="8305799" y="4648199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5" name="Shape 1065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Mining in Cube Space</a:t>
            </a:r>
          </a:p>
        </p:txBody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6105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greatly increases the analysis bandwidth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Four ways to interact OLAP-styled analysis and data mining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cube space to define data space for mining 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OLAP queries to generate features and targets for mining, e.g., multi-feature cube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data-mining models as building blocks in a multi-step mining process, e.g., prediction cube</a:t>
            </a:r>
          </a:p>
          <a:p>
            <a:pPr marL="762000" marR="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data-cube computation techniques to speed up repeated model construction</a:t>
            </a:r>
          </a:p>
          <a:p>
            <a:pPr marL="1181100" marR="0" lvl="2" indent="-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Cube-space data mining may require building a model for each candidate data space</a:t>
            </a:r>
          </a:p>
          <a:p>
            <a:pPr marL="1181100" marR="0" lvl="2" indent="-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Sharing computation across model-construction for different candidates may lead to efficient mining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Data Cube: A Lattice of Cuboids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4648200"/>
            <a:ext cx="83819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 vs. aggregate cells; ancestor vs. descendant cells; parent vs. child cells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(9/15, milk, Urbana, Dairy_land)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(9/15, milk, Urbana, *)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Urbana, *)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Urbana, *)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Chicago, *)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(*, milk, *, *) 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2801936" y="1219200"/>
            <a:ext cx="43656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0" y="1387475"/>
            <a:ext cx="9053511" cy="2955924"/>
            <a:chOff x="0" y="1387475"/>
            <a:chExt cx="9053511" cy="2955924"/>
          </a:xfrm>
        </p:grpSpPr>
        <p:sp>
          <p:nvSpPr>
            <p:cNvPr id="254" name="Shape 254"/>
            <p:cNvSpPr txBox="1"/>
            <p:nvPr/>
          </p:nvSpPr>
          <p:spPr>
            <a:xfrm>
              <a:off x="0" y="2438400"/>
              <a:ext cx="1006474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</a:t>
              </a: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0" y="3505200"/>
              <a:ext cx="1747837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time,item,location</a:t>
              </a:r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3363912" y="4006850"/>
              <a:ext cx="2884486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 item, location, supplier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2968625" y="1539875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212850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409825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3606800" y="21002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2728911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4803775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3846512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612900" y="2760661"/>
              <a:ext cx="238124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495300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4643437" y="21510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1212850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5761037" y="2760661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3048000" y="4133850"/>
              <a:ext cx="239711" cy="153987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484687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3367087" y="3473450"/>
              <a:ext cx="239711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2251075" y="3473450"/>
              <a:ext cx="238124" cy="152399"/>
            </a:xfrm>
            <a:prstGeom prst="flowChartConnector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1117600" y="1736725"/>
              <a:ext cx="6318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</a:t>
              </a: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2312986" y="1752600"/>
              <a:ext cx="633412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</a:t>
              </a: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3509962" y="1752600"/>
              <a:ext cx="10001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location</a:t>
              </a: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4708525" y="1752600"/>
              <a:ext cx="1000125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supplier</a:t>
              </a:r>
            </a:p>
          </p:txBody>
        </p:sp>
        <p:cxnSp>
          <p:nvCxnSpPr>
            <p:cNvPr id="277" name="Shape 277"/>
            <p:cNvCxnSpPr/>
            <p:nvPr/>
          </p:nvCxnSpPr>
          <p:spPr>
            <a:xfrm flipH="1">
              <a:off x="1293811" y="1590675"/>
              <a:ext cx="1754187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8" name="Shape 278"/>
            <p:cNvCxnSpPr/>
            <p:nvPr/>
          </p:nvCxnSpPr>
          <p:spPr>
            <a:xfrm flipH="1">
              <a:off x="2570162" y="1590675"/>
              <a:ext cx="477837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9" name="Shape 279"/>
            <p:cNvCxnSpPr/>
            <p:nvPr/>
          </p:nvCxnSpPr>
          <p:spPr>
            <a:xfrm>
              <a:off x="3048000" y="1590675"/>
              <a:ext cx="638174" cy="5603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0" name="Shape 280"/>
            <p:cNvCxnSpPr/>
            <p:nvPr/>
          </p:nvCxnSpPr>
          <p:spPr>
            <a:xfrm>
              <a:off x="3048000" y="1590675"/>
              <a:ext cx="1755774" cy="6111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1" name="Shape 281"/>
            <p:cNvCxnSpPr/>
            <p:nvPr/>
          </p:nvCxnSpPr>
          <p:spPr>
            <a:xfrm flipH="1">
              <a:off x="574675" y="2151061"/>
              <a:ext cx="71913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2" name="Shape 282"/>
            <p:cNvCxnSpPr/>
            <p:nvPr/>
          </p:nvCxnSpPr>
          <p:spPr>
            <a:xfrm>
              <a:off x="1293812" y="2151061"/>
              <a:ext cx="398461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1293812" y="2151061"/>
              <a:ext cx="1514474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4" name="Shape 284"/>
            <p:cNvCxnSpPr/>
            <p:nvPr/>
          </p:nvCxnSpPr>
          <p:spPr>
            <a:xfrm flipH="1">
              <a:off x="574674" y="2151061"/>
              <a:ext cx="199548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5" name="Shape 285"/>
            <p:cNvCxnSpPr/>
            <p:nvPr/>
          </p:nvCxnSpPr>
          <p:spPr>
            <a:xfrm>
              <a:off x="2570161" y="2151061"/>
              <a:ext cx="1355724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6" name="Shape 286"/>
            <p:cNvCxnSpPr/>
            <p:nvPr/>
          </p:nvCxnSpPr>
          <p:spPr>
            <a:xfrm>
              <a:off x="2570161" y="2151061"/>
              <a:ext cx="2312987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7" name="Shape 287"/>
            <p:cNvCxnSpPr/>
            <p:nvPr/>
          </p:nvCxnSpPr>
          <p:spPr>
            <a:xfrm>
              <a:off x="3686175" y="2151061"/>
              <a:ext cx="239711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8" name="Shape 288"/>
            <p:cNvCxnSpPr/>
            <p:nvPr/>
          </p:nvCxnSpPr>
          <p:spPr>
            <a:xfrm>
              <a:off x="3686175" y="2151061"/>
              <a:ext cx="2154236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9" name="Shape 289"/>
            <p:cNvCxnSpPr/>
            <p:nvPr/>
          </p:nvCxnSpPr>
          <p:spPr>
            <a:xfrm flipH="1">
              <a:off x="1692274" y="2151061"/>
              <a:ext cx="1993900" cy="66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0" name="Shape 290"/>
            <p:cNvCxnSpPr/>
            <p:nvPr/>
          </p:nvCxnSpPr>
          <p:spPr>
            <a:xfrm flipH="1">
              <a:off x="2808286" y="2201861"/>
              <a:ext cx="1995486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1" name="Shape 291"/>
            <p:cNvCxnSpPr/>
            <p:nvPr/>
          </p:nvCxnSpPr>
          <p:spPr>
            <a:xfrm>
              <a:off x="4803775" y="2201861"/>
              <a:ext cx="79375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2" name="Shape 292"/>
            <p:cNvCxnSpPr/>
            <p:nvPr/>
          </p:nvCxnSpPr>
          <p:spPr>
            <a:xfrm>
              <a:off x="4803775" y="2201861"/>
              <a:ext cx="1036637" cy="609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3" name="Shape 293"/>
            <p:cNvCxnSpPr/>
            <p:nvPr/>
          </p:nvCxnSpPr>
          <p:spPr>
            <a:xfrm>
              <a:off x="574675" y="2811461"/>
              <a:ext cx="719136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574675" y="2811461"/>
              <a:ext cx="17557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5" name="Shape 295"/>
            <p:cNvCxnSpPr/>
            <p:nvPr/>
          </p:nvCxnSpPr>
          <p:spPr>
            <a:xfrm flipH="1">
              <a:off x="1293812" y="2811461"/>
              <a:ext cx="398461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6" name="Shape 296"/>
            <p:cNvCxnSpPr/>
            <p:nvPr/>
          </p:nvCxnSpPr>
          <p:spPr>
            <a:xfrm>
              <a:off x="1692275" y="2811461"/>
              <a:ext cx="1754187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7" name="Shape 297"/>
            <p:cNvCxnSpPr/>
            <p:nvPr/>
          </p:nvCxnSpPr>
          <p:spPr>
            <a:xfrm flipH="1">
              <a:off x="2330449" y="2811461"/>
              <a:ext cx="477837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8" name="Shape 298"/>
            <p:cNvCxnSpPr/>
            <p:nvPr/>
          </p:nvCxnSpPr>
          <p:spPr>
            <a:xfrm>
              <a:off x="2808286" y="2811461"/>
              <a:ext cx="6381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9" name="Shape 299"/>
            <p:cNvCxnSpPr/>
            <p:nvPr/>
          </p:nvCxnSpPr>
          <p:spPr>
            <a:xfrm flipH="1">
              <a:off x="1293812" y="2811461"/>
              <a:ext cx="2632074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0" name="Shape 300"/>
            <p:cNvCxnSpPr/>
            <p:nvPr/>
          </p:nvCxnSpPr>
          <p:spPr>
            <a:xfrm>
              <a:off x="3925887" y="2811461"/>
              <a:ext cx="638174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1" name="Shape 301"/>
            <p:cNvCxnSpPr/>
            <p:nvPr/>
          </p:nvCxnSpPr>
          <p:spPr>
            <a:xfrm flipH="1">
              <a:off x="2330450" y="2811461"/>
              <a:ext cx="2552699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2" name="Shape 302"/>
            <p:cNvCxnSpPr/>
            <p:nvPr/>
          </p:nvCxnSpPr>
          <p:spPr>
            <a:xfrm flipH="1">
              <a:off x="4564061" y="2811461"/>
              <a:ext cx="319087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3" name="Shape 303"/>
            <p:cNvCxnSpPr/>
            <p:nvPr/>
          </p:nvCxnSpPr>
          <p:spPr>
            <a:xfrm flipH="1">
              <a:off x="4564062" y="2811461"/>
              <a:ext cx="1276349" cy="7635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4" name="Shape 304"/>
            <p:cNvCxnSpPr/>
            <p:nvPr/>
          </p:nvCxnSpPr>
          <p:spPr>
            <a:xfrm flipH="1">
              <a:off x="3446462" y="2811461"/>
              <a:ext cx="2393950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5" name="Shape 305"/>
            <p:cNvCxnSpPr/>
            <p:nvPr/>
          </p:nvCxnSpPr>
          <p:spPr>
            <a:xfrm>
              <a:off x="1293812" y="3575050"/>
              <a:ext cx="1833562" cy="6111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6" name="Shape 306"/>
            <p:cNvCxnSpPr/>
            <p:nvPr/>
          </p:nvCxnSpPr>
          <p:spPr>
            <a:xfrm>
              <a:off x="2330450" y="3524250"/>
              <a:ext cx="877887" cy="71278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7" name="Shape 307"/>
            <p:cNvCxnSpPr/>
            <p:nvPr/>
          </p:nvCxnSpPr>
          <p:spPr>
            <a:xfrm flipH="1">
              <a:off x="3208337" y="3524250"/>
              <a:ext cx="238124" cy="6619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8" name="Shape 308"/>
            <p:cNvCxnSpPr/>
            <p:nvPr/>
          </p:nvCxnSpPr>
          <p:spPr>
            <a:xfrm flipH="1">
              <a:off x="3127375" y="3575050"/>
              <a:ext cx="1436686" cy="6619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09" name="Shape 309"/>
            <p:cNvSpPr txBox="1"/>
            <p:nvPr/>
          </p:nvSpPr>
          <p:spPr>
            <a:xfrm>
              <a:off x="1198562" y="2438400"/>
              <a:ext cx="1311275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time,location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2233611" y="2819400"/>
              <a:ext cx="13334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time,supplier</a:t>
              </a: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3351212" y="2497136"/>
              <a:ext cx="1311275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item,location</a:t>
              </a: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4308475" y="2787650"/>
              <a:ext cx="13334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item,supplier</a:t>
              </a: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5505450" y="2497136"/>
              <a:ext cx="1638300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location,supplier</a:t>
              </a: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824036" y="3581400"/>
              <a:ext cx="1681161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time,item,supplier</a:t>
              </a: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2728911" y="3124200"/>
              <a:ext cx="2303461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time,location,supplier</a:t>
              </a:r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4249737" y="3505200"/>
              <a:ext cx="2074861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item,location,supplier</a:t>
              </a:r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7037386" y="1387475"/>
              <a:ext cx="1981199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0-D(apex) cuboid</a:t>
              </a:r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7018336" y="2008186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1-D cuboids</a:t>
              </a:r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7018336" y="2719386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2-D cuboids</a:t>
              </a: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7018336" y="3330575"/>
              <a:ext cx="1433511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3-D cuboids</a:t>
              </a: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7100886" y="3940175"/>
              <a:ext cx="1952624" cy="396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4-D(base) cuboid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6732587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Cube Materialization: </a:t>
            </a:r>
            <a:b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Full Cube vs. Iceberg Cube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4294967295"/>
          </p:nvPr>
        </p:nvSpPr>
        <p:spPr>
          <a:xfrm>
            <a:off x="381000" y="1371600"/>
            <a:ext cx="64769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Full cube vs. iceberg cube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compute cube sales iceberg as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select month, city, customer group, count(*)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from salesInfo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cube by month, city, customer group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having </a:t>
            </a:r>
            <a:r>
              <a:rPr lang="en-US" sz="20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count(*) &gt;= min support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050" y="0"/>
            <a:ext cx="252094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381000" y="3505200"/>
            <a:ext cx="8610599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cuboid cells whose measure satisfies the iceberg condition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 small portion of cells may be “above the water’’ in a sparse cube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explosive growth: A cube with 100 dimensions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base cells: (a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…., a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(b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…, b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aggregate cells if “having count &gt;= 1”?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“having count &gt;= 2”?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76200" y="2390775"/>
            <a:ext cx="1143000" cy="581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lang="en-US" sz="16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iceberg condition</a:t>
            </a:r>
          </a:p>
        </p:txBody>
      </p:sp>
      <p:sp>
        <p:nvSpPr>
          <p:cNvPr id="334" name="Shape 334"/>
          <p:cNvSpPr/>
          <p:nvPr/>
        </p:nvSpPr>
        <p:spPr>
          <a:xfrm rot="10800000" flipH="1">
            <a:off x="533400" y="2971799"/>
            <a:ext cx="7620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9900">
              <a:alpha val="61568"/>
            </a:srgb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Iceberg Cube, Closed Cube &amp; Cube Shell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iceberg cube good enough?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base cells:  {(a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 . . 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):10, (a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b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. . . , b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):10}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many cells will the iceberg cube have if having count(*) &gt;= 10? </a:t>
            </a: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Hint: A huge but tricky number!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 cube: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Closed cell c: if there exists no cell d, s.t. d is a descendant of c, and d has the same measure value as c.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Closed cube: a cube consisting of only closed cells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closed cube of the above base cuboid?  </a:t>
            </a:r>
            <a:r>
              <a:rPr lang="en-US" sz="20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Hint: only 3 cells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Cube Shell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Precompute only the cuboids involving a small # of dimensions, e.g., 3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dimension combinations will need to be computed on the fly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2514600" y="5867400"/>
            <a:ext cx="6019799" cy="366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 (A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 A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 how many combinations to compute?</a:t>
            </a:r>
          </a:p>
        </p:txBody>
      </p:sp>
      <p:sp>
        <p:nvSpPr>
          <p:cNvPr id="343" name="Shape 343"/>
          <p:cNvSpPr/>
          <p:nvPr/>
        </p:nvSpPr>
        <p:spPr>
          <a:xfrm rot="840000">
            <a:off x="2089149" y="5876924"/>
            <a:ext cx="381000" cy="304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General Heuristics (Agarwal et al. VLDB’96)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610599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Sorting, hashing, and grouping operations are applied to the dimension attributes in order to reorder and cluster related tuples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ymbol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Aggregates may be computed from previously computed aggregates, rather than from the base fact table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Smallest-child: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computing a cuboid from the smallest, previously computed cuboid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Cache-results: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caching results of a cuboid from which other cuboids are computed to reduce disk I/Os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Amortize-scans: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computing as many as possible cuboids at the same time to amortize disk reads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Share-sorts: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sharing sorting costs cross multiple cuboids when sort-based method is used</a:t>
            </a:r>
          </a:p>
          <a:p>
            <a:pPr marL="742950" marR="0" lvl="1" indent="-2857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Share-partitions: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sharing the partitioning cost across multiple cuboids when hash-based algorithms are used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8077199" cy="106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5: Data Cube Technology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Computation: Preliminary Concepts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Cube Computation Methods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Multi-Way Array Aggregation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High-Dimensional OLAP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Processing Advanced Queries by Exploring Data Cube Technology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Multidimensional Data Analysis in Cube Space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</a:p>
        </p:txBody>
      </p:sp>
      <p:sp>
        <p:nvSpPr>
          <p:cNvPr id="371" name="Shape 371"/>
          <p:cNvSpPr/>
          <p:nvPr/>
        </p:nvSpPr>
        <p:spPr>
          <a:xfrm rot="-1020000">
            <a:off x="6230937" y="1958975"/>
            <a:ext cx="436562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72390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Multi-Way Array Aggregation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57149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Array-based </a:t>
            </a:r>
            <a:r>
              <a:rPr lang="en-US" sz="2400" b="0" i="0" u="none" strike="noStrike" cap="non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“bottom-up”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algorithm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multi-dimensional chunks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direct tuple comparisons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Simultaneous aggregation on multiple dimensions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Intermediate aggregate values are re-used for computing ancestor cuboids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ymbo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Cannot do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Apriori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pruning: No iceberg optimization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524000"/>
            <a:ext cx="3200399" cy="30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2430</Words>
  <Application>Microsoft Office PowerPoint</Application>
  <PresentationFormat>On-screen Show (4:3)</PresentationFormat>
  <Paragraphs>559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Noto Symbol</vt:lpstr>
      <vt:lpstr>Courier New</vt:lpstr>
      <vt:lpstr>Calibri</vt:lpstr>
      <vt:lpstr>Helvetica Neue</vt:lpstr>
      <vt:lpstr>Cabin</vt:lpstr>
      <vt:lpstr>Tahoma</vt:lpstr>
      <vt:lpstr>Times New Roman</vt:lpstr>
      <vt:lpstr>Blends</vt:lpstr>
      <vt:lpstr>1_Blends</vt:lpstr>
      <vt:lpstr>Data Mining:   Concepts and Techniques  (3rd ed.)  — Chapter 5 —</vt:lpstr>
      <vt:lpstr>Chapter 5: Data Cube Technology</vt:lpstr>
      <vt:lpstr>Data Cube: A Lattice of Cuboids</vt:lpstr>
      <vt:lpstr>Data Cube: A Lattice of Cuboids</vt:lpstr>
      <vt:lpstr>Cube Materialization:  Full Cube vs. Iceberg Cube</vt:lpstr>
      <vt:lpstr>Iceberg Cube, Closed Cube &amp; Cube Shell</vt:lpstr>
      <vt:lpstr>General Heuristics (Agarwal et al. VLDB’96)</vt:lpstr>
      <vt:lpstr>Chapter 5: Data Cube Technology</vt:lpstr>
      <vt:lpstr>Multi-Way Array Aggregation</vt:lpstr>
      <vt:lpstr>Multi-way Array Aggregation for Cube Computation (MOLAP)</vt:lpstr>
      <vt:lpstr>Multi-way Array Aggregation for Cube Computation (3-D to 2-D)</vt:lpstr>
      <vt:lpstr>Multi-way Array Aggregation for Cube Computation (2-D to 1-D)</vt:lpstr>
      <vt:lpstr>Multi-Way Array Aggregation for Cube Computation (Method Summary)</vt:lpstr>
      <vt:lpstr>Bottom-Up Computation (BUC)</vt:lpstr>
      <vt:lpstr>BUC: Partitioning</vt:lpstr>
      <vt:lpstr>Properties of Proposed Method</vt:lpstr>
      <vt:lpstr>Example: Computing a 5-D Cube with Two Shell Fragments</vt:lpstr>
      <vt:lpstr>Shell Fragment Cubes: Ideas</vt:lpstr>
      <vt:lpstr>Online Query Computation: Query</vt:lpstr>
      <vt:lpstr>Online Query Computation: Method</vt:lpstr>
      <vt:lpstr>Online Query Computation: Sketch</vt:lpstr>
      <vt:lpstr>Chapter 5: Data Cube Technology</vt:lpstr>
      <vt:lpstr>Statistical Surveys and OLAP</vt:lpstr>
      <vt:lpstr>Surveys: Sample vs. Whole Population </vt:lpstr>
      <vt:lpstr>Problems for Drilling in Sampling Cube</vt:lpstr>
      <vt:lpstr>Challenges for OLAP on Sampling Data</vt:lpstr>
      <vt:lpstr>Confidence Interval</vt:lpstr>
      <vt:lpstr>Boosting Confidence by Query Expansion</vt:lpstr>
      <vt:lpstr>Query Expansion: Intra-Cuboid Expansion</vt:lpstr>
      <vt:lpstr>Intra-Cuboid Expansion</vt:lpstr>
      <vt:lpstr>Query Expansion: Inter-Cuboid Expansion</vt:lpstr>
      <vt:lpstr>Chapter 5: Data Cube Technology</vt:lpstr>
      <vt:lpstr>Data Mining in Cube Space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  Concepts and Techniques  (3rd ed.)  — Chapter 5 —</dc:title>
  <dc:creator>ZUNERA-PC</dc:creator>
  <cp:lastModifiedBy>ZUNERA-PC</cp:lastModifiedBy>
  <cp:revision>4</cp:revision>
  <dcterms:modified xsi:type="dcterms:W3CDTF">2017-03-06T08:09:44Z</dcterms:modified>
</cp:coreProperties>
</file>